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custDataLst>
    <p:tags r:id="rId7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E35"/>
    <a:srgbClr val="1E4B9E"/>
    <a:srgbClr val="1D4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customXml" Target="../customXml/item3.xml" /><Relationship Id="rId7" Type="http://schemas.openxmlformats.org/officeDocument/2006/relationships/tags" Target="tags/tag1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notesMaster" Target="notesMasters/notesMaster1.xml" /><Relationship Id="rId11" Type="http://schemas.openxmlformats.org/officeDocument/2006/relationships/tableStyles" Target="tableStyles.xml" /><Relationship Id="rId5" Type="http://schemas.openxmlformats.org/officeDocument/2006/relationships/slide" Target="slides/slide1.xml" /><Relationship Id="rId10" Type="http://schemas.openxmlformats.org/officeDocument/2006/relationships/theme" Target="theme/theme1.xml" /><Relationship Id="rId4" Type="http://schemas.openxmlformats.org/officeDocument/2006/relationships/slideMaster" Target="slideMasters/slideMaster1.xml" /><Relationship Id="rId9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28F46-D49B-4AC7-84C4-17169B523521}" type="datetimeFigureOut">
              <a:rPr lang="fr-FR" smtClean="0"/>
              <a:t>12/04/2021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EFFCA-CA0A-471B-98EB-92B1B07597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777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7" indent="0" algn="ctr">
              <a:buNone/>
              <a:defRPr sz="2000"/>
            </a:lvl2pPr>
            <a:lvl3pPr marL="914395" indent="0" algn="ctr">
              <a:buNone/>
              <a:defRPr sz="1801"/>
            </a:lvl3pPr>
            <a:lvl4pPr marL="1371596" indent="0" algn="ctr">
              <a:buNone/>
              <a:defRPr sz="1600"/>
            </a:lvl4pPr>
            <a:lvl5pPr marL="1828792" indent="0" algn="ctr">
              <a:buNone/>
              <a:defRPr sz="1600"/>
            </a:lvl5pPr>
            <a:lvl6pPr marL="2285989" indent="0" algn="ctr">
              <a:buNone/>
              <a:defRPr sz="1600"/>
            </a:lvl6pPr>
            <a:lvl7pPr marL="2743187" indent="0" algn="ctr">
              <a:buNone/>
              <a:defRPr sz="1600"/>
            </a:lvl7pPr>
            <a:lvl8pPr marL="3200388" indent="0" algn="ctr">
              <a:buNone/>
              <a:defRPr sz="1600"/>
            </a:lvl8pPr>
            <a:lvl9pPr marL="3657585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7A8C-73AD-479F-A8C2-D401D1867A8A}" type="datetimeFigureOut">
              <a:rPr lang="fr-FR" smtClean="0"/>
              <a:t>12/04/2021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1B9D-D82A-4E26-A4B6-F228CE10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88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7A8C-73AD-479F-A8C2-D401D1867A8A}" type="datetimeFigureOut">
              <a:rPr lang="fr-FR" smtClean="0"/>
              <a:t>12/04/2021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1B9D-D82A-4E26-A4B6-F228CE10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7A8C-73AD-479F-A8C2-D401D1867A8A}" type="datetimeFigureOut">
              <a:rPr lang="fr-FR" smtClean="0"/>
              <a:t>12/04/2021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1B9D-D82A-4E26-A4B6-F228CE10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449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956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7A8C-73AD-479F-A8C2-D401D1867A8A}" type="datetimeFigureOut">
              <a:rPr lang="fr-FR" smtClean="0"/>
              <a:t>12/04/2021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1B9D-D82A-4E26-A4B6-F228CE10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94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3" y="1709740"/>
            <a:ext cx="105156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3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7A8C-73AD-479F-A8C2-D401D1867A8A}" type="datetimeFigureOut">
              <a:rPr lang="fr-FR" smtClean="0"/>
              <a:t>12/04/2021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1B9D-D82A-4E26-A4B6-F228CE10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62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7A8C-73AD-479F-A8C2-D401D1867A8A}" type="datetimeFigureOut">
              <a:rPr lang="fr-FR" smtClean="0"/>
              <a:t>12/04/2021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1B9D-D82A-4E26-A4B6-F228CE10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97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95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000" b="1"/>
            </a:lvl2pPr>
            <a:lvl3pPr marL="914395" indent="0">
              <a:buNone/>
              <a:defRPr sz="1801" b="1"/>
            </a:lvl3pPr>
            <a:lvl4pPr marL="1371596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89" indent="0">
              <a:buNone/>
              <a:defRPr sz="1600" b="1"/>
            </a:lvl6pPr>
            <a:lvl7pPr marL="2743187" indent="0">
              <a:buNone/>
              <a:defRPr sz="1600" b="1"/>
            </a:lvl7pPr>
            <a:lvl8pPr marL="3200388" indent="0">
              <a:buNone/>
              <a:defRPr sz="1600" b="1"/>
            </a:lvl8pPr>
            <a:lvl9pPr marL="3657585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95" y="2505076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000" b="1"/>
            </a:lvl2pPr>
            <a:lvl3pPr marL="914395" indent="0">
              <a:buNone/>
              <a:defRPr sz="1801" b="1"/>
            </a:lvl3pPr>
            <a:lvl4pPr marL="1371596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89" indent="0">
              <a:buNone/>
              <a:defRPr sz="1600" b="1"/>
            </a:lvl6pPr>
            <a:lvl7pPr marL="2743187" indent="0">
              <a:buNone/>
              <a:defRPr sz="1600" b="1"/>
            </a:lvl7pPr>
            <a:lvl8pPr marL="3200388" indent="0">
              <a:buNone/>
              <a:defRPr sz="1600" b="1"/>
            </a:lvl8pPr>
            <a:lvl9pPr marL="3657585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7A8C-73AD-479F-A8C2-D401D1867A8A}" type="datetimeFigureOut">
              <a:rPr lang="fr-FR" smtClean="0"/>
              <a:t>12/04/2021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1B9D-D82A-4E26-A4B6-F228CE10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37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7A8C-73AD-479F-A8C2-D401D1867A8A}" type="datetimeFigureOut">
              <a:rPr lang="fr-FR" smtClean="0"/>
              <a:t>12/04/2021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1B9D-D82A-4E26-A4B6-F228CE10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18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7A8C-73AD-479F-A8C2-D401D1867A8A}" type="datetimeFigureOut">
              <a:rPr lang="fr-FR" smtClean="0"/>
              <a:t>12/04/2021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1B9D-D82A-4E26-A4B6-F228CE10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494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94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7" indent="0">
              <a:buNone/>
              <a:defRPr sz="1401"/>
            </a:lvl2pPr>
            <a:lvl3pPr marL="914395" indent="0">
              <a:buNone/>
              <a:defRPr sz="1200"/>
            </a:lvl3pPr>
            <a:lvl4pPr marL="1371596" indent="0">
              <a:buNone/>
              <a:defRPr sz="1001"/>
            </a:lvl4pPr>
            <a:lvl5pPr marL="1828792" indent="0">
              <a:buNone/>
              <a:defRPr sz="1001"/>
            </a:lvl5pPr>
            <a:lvl6pPr marL="2285989" indent="0">
              <a:buNone/>
              <a:defRPr sz="1001"/>
            </a:lvl6pPr>
            <a:lvl7pPr marL="2743187" indent="0">
              <a:buNone/>
              <a:defRPr sz="1001"/>
            </a:lvl7pPr>
            <a:lvl8pPr marL="3200388" indent="0">
              <a:buNone/>
              <a:defRPr sz="1001"/>
            </a:lvl8pPr>
            <a:lvl9pPr marL="3657585" indent="0">
              <a:buNone/>
              <a:defRPr sz="100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7A8C-73AD-479F-A8C2-D401D1867A8A}" type="datetimeFigureOut">
              <a:rPr lang="fr-FR" smtClean="0"/>
              <a:t>12/04/2021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1B9D-D82A-4E26-A4B6-F228CE10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25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94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7" indent="0">
              <a:buNone/>
              <a:defRPr sz="2800"/>
            </a:lvl2pPr>
            <a:lvl3pPr marL="914395" indent="0">
              <a:buNone/>
              <a:defRPr sz="2400"/>
            </a:lvl3pPr>
            <a:lvl4pPr marL="1371596" indent="0">
              <a:buNone/>
              <a:defRPr sz="2000"/>
            </a:lvl4pPr>
            <a:lvl5pPr marL="1828792" indent="0">
              <a:buNone/>
              <a:defRPr sz="2000"/>
            </a:lvl5pPr>
            <a:lvl6pPr marL="2285989" indent="0">
              <a:buNone/>
              <a:defRPr sz="2000"/>
            </a:lvl6pPr>
            <a:lvl7pPr marL="2743187" indent="0">
              <a:buNone/>
              <a:defRPr sz="2000"/>
            </a:lvl7pPr>
            <a:lvl8pPr marL="3200388" indent="0">
              <a:buNone/>
              <a:defRPr sz="2000"/>
            </a:lvl8pPr>
            <a:lvl9pPr marL="3657585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7" indent="0">
              <a:buNone/>
              <a:defRPr sz="1401"/>
            </a:lvl2pPr>
            <a:lvl3pPr marL="914395" indent="0">
              <a:buNone/>
              <a:defRPr sz="1200"/>
            </a:lvl3pPr>
            <a:lvl4pPr marL="1371596" indent="0">
              <a:buNone/>
              <a:defRPr sz="1001"/>
            </a:lvl4pPr>
            <a:lvl5pPr marL="1828792" indent="0">
              <a:buNone/>
              <a:defRPr sz="1001"/>
            </a:lvl5pPr>
            <a:lvl6pPr marL="2285989" indent="0">
              <a:buNone/>
              <a:defRPr sz="1001"/>
            </a:lvl6pPr>
            <a:lvl7pPr marL="2743187" indent="0">
              <a:buNone/>
              <a:defRPr sz="1001"/>
            </a:lvl7pPr>
            <a:lvl8pPr marL="3200388" indent="0">
              <a:buNone/>
              <a:defRPr sz="1001"/>
            </a:lvl8pPr>
            <a:lvl9pPr marL="3657585" indent="0">
              <a:buNone/>
              <a:defRPr sz="100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7A8C-73AD-479F-A8C2-D401D1867A8A}" type="datetimeFigureOut">
              <a:rPr lang="fr-FR" smtClean="0"/>
              <a:t>12/04/2021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1B9D-D82A-4E26-A4B6-F228CE10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78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5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1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17A8C-73AD-479F-A8C2-D401D1867A8A}" type="datetimeFigureOut">
              <a:rPr lang="fr-FR" smtClean="0"/>
              <a:t>12/04/2021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5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1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61B9D-D82A-4E26-A4B6-F228CE1043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35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39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395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9" indent="-228600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6" indent="-228600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3" indent="-228600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92" indent="-228600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91" indent="-228600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8" indent="-228600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600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2" indent="-228600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9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7" algn="l" defTabSz="91439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6" algn="l" defTabSz="91439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9" algn="l" defTabSz="91439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7" algn="l" defTabSz="91439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8" algn="l" defTabSz="91439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5" algn="l" defTabSz="914395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slideLayout" Target="../slideLayouts/slideLayout1.xml" /><Relationship Id="rId1" Type="http://schemas.openxmlformats.org/officeDocument/2006/relationships/tags" Target="../tags/tag2.xml" /><Relationship Id="rId6" Type="http://schemas.openxmlformats.org/officeDocument/2006/relationships/image" Target="../media/image4.png" /><Relationship Id="rId5" Type="http://schemas.openxmlformats.org/officeDocument/2006/relationships/image" Target="../media/image3.jpeg" /><Relationship Id="rId4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99416" y="-268374"/>
            <a:ext cx="7155496" cy="692878"/>
          </a:xfrm>
          <a:prstGeom prst="rect">
            <a:avLst/>
          </a:prstGeom>
          <a:solidFill>
            <a:srgbClr val="111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>
                <a:solidFill>
                  <a:schemeClr val="bg1"/>
                </a:solidFill>
              </a:rPr>
              <a:t>Diplôme d’Université</a:t>
            </a:r>
          </a:p>
          <a:p>
            <a:pPr algn="ctr"/>
            <a:r>
              <a:rPr lang="fr-FR" sz="3200" b="1">
                <a:solidFill>
                  <a:schemeClr val="bg1"/>
                </a:solidFill>
              </a:rPr>
              <a:t>NEUROÉDUCATION</a:t>
            </a:r>
            <a:endParaRPr lang="fr-FR" sz="2800" b="1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144" y="-272025"/>
            <a:ext cx="2199006" cy="798886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16" y="290720"/>
            <a:ext cx="1874908" cy="650092"/>
          </a:xfrm>
          <a:prstGeom prst="rect">
            <a:avLst/>
          </a:prstGeom>
        </p:spPr>
      </p:pic>
      <p:pic>
        <p:nvPicPr>
          <p:cNvPr id="8" name="Image 7" descr="CNRSfilaire-Ngrand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41" y="961636"/>
            <a:ext cx="559013" cy="559013"/>
          </a:xfrm>
          <a:prstGeom prst="round2DiagRect">
            <a:avLst>
              <a:gd name="adj1" fmla="val 2300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-2563117" y="-76820"/>
            <a:ext cx="74476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200" b="1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pPr algn="ctr"/>
            <a:r>
              <a:rPr lang="fr-FR" sz="1200" b="1" err="1">
                <a:solidFill>
                  <a:srgbClr val="000000"/>
                </a:solidFill>
                <a:latin typeface="Helvetica" panose="020B0604020202020204" pitchFamily="34" charset="0"/>
              </a:rPr>
              <a:t>LaPsyDÉ</a:t>
            </a:r>
            <a:r>
              <a:rPr lang="fr-FR" sz="1200" b="1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fr-FR" sz="1200" b="1" err="1">
                <a:solidFill>
                  <a:srgbClr val="000000"/>
                </a:solidFill>
                <a:latin typeface="Helvetica" panose="020B0604020202020204" pitchFamily="34" charset="0"/>
              </a:rPr>
              <a:t>Labschool</a:t>
            </a:r>
            <a:r>
              <a:rPr lang="fr-FR" sz="1200" b="1">
                <a:solidFill>
                  <a:srgbClr val="000000"/>
                </a:solidFill>
                <a:latin typeface="Helvetica" panose="020B0604020202020204" pitchFamily="34" charset="0"/>
              </a:rPr>
              <a:t> Universitaire</a:t>
            </a:r>
            <a:endParaRPr lang="fr-FR" sz="2400" b="1"/>
          </a:p>
        </p:txBody>
      </p:sp>
      <p:sp>
        <p:nvSpPr>
          <p:cNvPr id="10" name="Rectangle 9"/>
          <p:cNvSpPr/>
          <p:nvPr/>
        </p:nvSpPr>
        <p:spPr>
          <a:xfrm>
            <a:off x="1756253" y="629217"/>
            <a:ext cx="8874426" cy="1449662"/>
          </a:xfrm>
          <a:prstGeom prst="rect">
            <a:avLst/>
          </a:prstGeom>
          <a:solidFill>
            <a:srgbClr val="111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« BOOSTER SON </a:t>
            </a:r>
            <a:r>
              <a:rPr lang="fr-FR" sz="3200" b="1">
                <a:solidFill>
                  <a:schemeClr val="bg1"/>
                </a:solidFill>
              </a:rPr>
              <a:t>CERVEAU »</a:t>
            </a:r>
            <a:endParaRPr lang="fr-FR" sz="2400" b="1" dirty="0">
              <a:solidFill>
                <a:schemeClr val="bg1"/>
              </a:solidFill>
            </a:endParaRPr>
          </a:p>
          <a:p>
            <a:pPr algn="ctr"/>
            <a:r>
              <a:rPr lang="fr-FR" b="1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Mona AMIROUCHE (professeur D'économie hors EN), Marie PERRODY (professeur d'histoire Géographie), Geraldine ABELLARD (psychopédagogue),  Isabelle </a:t>
            </a:r>
            <a:r>
              <a:rPr lang="fr-FR" b="1" i="0" u="none" strike="noStrike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Mérigot-Figué</a:t>
            </a:r>
            <a:r>
              <a:rPr lang="fr-FR" b="1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 (professeur de Français), Mohamed </a:t>
            </a:r>
            <a:r>
              <a:rPr lang="fr-FR" b="1" i="0" u="none" strike="noStrike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Makaoui</a:t>
            </a:r>
            <a:r>
              <a:rPr lang="fr-FR" b="1" i="0" u="none" strike="noStrike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 (inspecteur hors EN),  Mohamed AJDIR (professeur d'EPS)</a:t>
            </a: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fr-FR" sz="1801" b="1" dirty="0">
              <a:solidFill>
                <a:schemeClr val="bg1"/>
              </a:solidFill>
            </a:endParaRPr>
          </a:p>
        </p:txBody>
      </p:sp>
      <p:sp>
        <p:nvSpPr>
          <p:cNvPr id="2" name="Rectangle à coins arrondis 23">
            <a:extLst>
              <a:ext uri="{FF2B5EF4-FFF2-40B4-BE49-F238E27FC236}">
                <a16:creationId xmlns:a16="http://schemas.microsoft.com/office/drawing/2014/main" id="{8CC6566B-7574-6942-8AAF-8A110B8ADAF5}"/>
              </a:ext>
            </a:extLst>
          </p:cNvPr>
          <p:cNvSpPr/>
          <p:nvPr/>
        </p:nvSpPr>
        <p:spPr>
          <a:xfrm>
            <a:off x="-26434" y="2205408"/>
            <a:ext cx="6420610" cy="1474041"/>
          </a:xfrm>
          <a:prstGeom prst="roundRect">
            <a:avLst>
              <a:gd name="adj" fmla="val 21053"/>
            </a:avLst>
          </a:prstGeom>
          <a:solidFill>
            <a:schemeClr val="bg1">
              <a:lumMod val="95000"/>
            </a:schemeClr>
          </a:solidFill>
          <a:ln w="381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1" rIns="91440" bIns="45721" rtlCol="0" anchor="t"/>
          <a:lstStyle/>
          <a:p>
            <a:pPr algn="ctr"/>
            <a:r>
              <a:rPr lang="fr-FR" sz="1600" b="1" dirty="0">
                <a:solidFill>
                  <a:srgbClr val="1D4999"/>
                </a:solidFill>
                <a:latin typeface="Candara"/>
              </a:rPr>
              <a:t>Le cadre général (pédagogique, scientifique)</a:t>
            </a:r>
            <a:endParaRPr lang="fr-FR" sz="1600" b="1" dirty="0">
              <a:solidFill>
                <a:srgbClr val="1D4999"/>
              </a:solidFill>
              <a:latin typeface="Candara"/>
              <a:cs typeface="Calibri Light"/>
            </a:endParaRPr>
          </a:p>
          <a:p>
            <a:pPr algn="ctr"/>
            <a:r>
              <a:rPr lang="fr-FR" sz="1401" dirty="0">
                <a:solidFill>
                  <a:schemeClr val="tx1"/>
                </a:solidFill>
                <a:latin typeface="Candara"/>
                <a:cs typeface="Calibri Light"/>
              </a:rPr>
              <a:t>Projet pédagogique </a:t>
            </a:r>
            <a:r>
              <a:rPr lang="fr-FR" sz="1401" b="1" dirty="0">
                <a:solidFill>
                  <a:schemeClr val="tx1"/>
                </a:solidFill>
                <a:latin typeface="Candara"/>
                <a:cs typeface="Calibri Light"/>
              </a:rPr>
              <a:t>« BOOSTER SON CERVEAU » </a:t>
            </a:r>
            <a:r>
              <a:rPr lang="fr-FR" sz="1401" dirty="0">
                <a:solidFill>
                  <a:schemeClr val="tx1"/>
                </a:solidFill>
                <a:latin typeface="Candara"/>
                <a:cs typeface="Calibri Light"/>
              </a:rPr>
              <a:t>à destination  d’élèves de 6</a:t>
            </a:r>
            <a:r>
              <a:rPr lang="fr-FR" sz="1401" baseline="30000" dirty="0">
                <a:solidFill>
                  <a:schemeClr val="tx1"/>
                </a:solidFill>
                <a:latin typeface="Candara"/>
                <a:cs typeface="Calibri Light"/>
              </a:rPr>
              <a:t>ème</a:t>
            </a:r>
            <a:r>
              <a:rPr lang="fr-FR" sz="1401" dirty="0">
                <a:solidFill>
                  <a:schemeClr val="tx1"/>
                </a:solidFill>
                <a:latin typeface="Candara"/>
                <a:cs typeface="Calibri Light"/>
              </a:rPr>
              <a:t> (généralisable à tous les élèves du secondaire). </a:t>
            </a:r>
          </a:p>
          <a:p>
            <a:pPr algn="ctr"/>
            <a:r>
              <a:rPr lang="fr-FR" sz="1401" dirty="0">
                <a:solidFill>
                  <a:srgbClr val="000000"/>
                </a:solidFill>
                <a:latin typeface="Calibri Light"/>
                <a:cs typeface="Calibri Light"/>
              </a:rPr>
              <a:t>« Apprendre à apprendre »  et optimiser son potentiel d’apprentissage, avec</a:t>
            </a:r>
          </a:p>
          <a:p>
            <a:pPr algn="ctr"/>
            <a:r>
              <a:rPr lang="fr-FR" sz="1401" dirty="0">
                <a:solidFill>
                  <a:srgbClr val="000000"/>
                </a:solidFill>
                <a:latin typeface="Calibri Light"/>
                <a:cs typeface="Calibri Light"/>
              </a:rPr>
              <a:t>pour  ambition la réussite  de tous les élèves et la réduction des inégalités.</a:t>
            </a:r>
          </a:p>
          <a:p>
            <a:pPr algn="ctr"/>
            <a:r>
              <a:rPr lang="fr-FR" sz="1600" dirty="0">
                <a:solidFill>
                  <a:srgbClr val="000000"/>
                </a:solidFill>
                <a:latin typeface="Calibri Light"/>
                <a:cs typeface="Calibri Light"/>
              </a:rPr>
              <a:t>  </a:t>
            </a:r>
          </a:p>
          <a:p>
            <a:pPr algn="ctr"/>
            <a:r>
              <a:rPr lang="fr-FR" sz="160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</a:p>
          <a:p>
            <a:pPr algn="ctr"/>
            <a:endParaRPr lang="fr-FR" sz="1801" dirty="0">
              <a:solidFill>
                <a:srgbClr val="1D4999"/>
              </a:solidFill>
              <a:latin typeface="Calibri" panose="020F0502020204030204"/>
              <a:cs typeface="Calibri"/>
            </a:endParaRPr>
          </a:p>
        </p:txBody>
      </p:sp>
      <p:sp>
        <p:nvSpPr>
          <p:cNvPr id="3" name="Rectangle à coins arrondis 21">
            <a:extLst>
              <a:ext uri="{FF2B5EF4-FFF2-40B4-BE49-F238E27FC236}">
                <a16:creationId xmlns:a16="http://schemas.microsoft.com/office/drawing/2014/main" id="{CC25E253-ADE5-864D-A692-49302704B865}"/>
              </a:ext>
            </a:extLst>
          </p:cNvPr>
          <p:cNvSpPr/>
          <p:nvPr/>
        </p:nvSpPr>
        <p:spPr>
          <a:xfrm>
            <a:off x="-14216" y="3447097"/>
            <a:ext cx="5990699" cy="341090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1" rIns="91440" bIns="45721" rtlCol="0" anchor="t"/>
          <a:lstStyle/>
          <a:p>
            <a:pPr algn="ctr"/>
            <a:r>
              <a:rPr lang="fr-FR" sz="1801" b="1" dirty="0">
                <a:solidFill>
                  <a:srgbClr val="1D4999"/>
                </a:solidFill>
                <a:latin typeface="Candara"/>
              </a:rPr>
              <a:t>Description</a:t>
            </a:r>
            <a:endParaRPr lang="fr-FR" sz="1801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fr-FR" sz="1801" dirty="0">
                <a:solidFill>
                  <a:schemeClr val="tx1"/>
                </a:solidFill>
                <a:cs typeface="Calibri"/>
              </a:rPr>
              <a:t>Public : élèves de 6</a:t>
            </a:r>
            <a:r>
              <a:rPr lang="fr-FR" sz="1801" baseline="30000" dirty="0">
                <a:solidFill>
                  <a:schemeClr val="tx1"/>
                </a:solidFill>
                <a:cs typeface="Calibri"/>
              </a:rPr>
              <a:t>ème</a:t>
            </a:r>
            <a:endParaRPr lang="fr-FR" sz="1801" dirty="0">
              <a:solidFill>
                <a:schemeClr val="tx1"/>
              </a:solidFill>
              <a:cs typeface="Calibri"/>
            </a:endParaRPr>
          </a:p>
          <a:p>
            <a:pPr algn="just"/>
            <a:r>
              <a:rPr lang="fr-FR" sz="1600" dirty="0">
                <a:solidFill>
                  <a:schemeClr val="tx1"/>
                </a:solidFill>
                <a:ea typeface="+mn-lt"/>
                <a:cs typeface="+mn-lt"/>
              </a:rPr>
              <a:t>Sur les heures attribuées à devoirs faits , cet atelier vise à donner de l’ambition pour amener tous les élèves vers l’excellence. </a:t>
            </a:r>
          </a:p>
          <a:p>
            <a:pPr algn="just"/>
            <a:endParaRPr lang="fr-FR" sz="1600" dirty="0">
              <a:solidFill>
                <a:schemeClr val="tx1"/>
              </a:solidFill>
              <a:ea typeface="+mn-lt"/>
              <a:cs typeface="+mn-lt"/>
            </a:endParaRPr>
          </a:p>
          <a:p>
            <a:pPr algn="just"/>
            <a:r>
              <a:rPr lang="fr-FR" sz="1600" dirty="0">
                <a:solidFill>
                  <a:schemeClr val="tx1"/>
                </a:solidFill>
                <a:ea typeface="+mn-lt"/>
                <a:cs typeface="+mn-lt"/>
              </a:rPr>
              <a:t>A travers une démarche </a:t>
            </a:r>
            <a:r>
              <a:rPr lang="fr-FR" sz="1600" b="1" dirty="0">
                <a:solidFill>
                  <a:schemeClr val="tx1"/>
                </a:solidFill>
                <a:ea typeface="+mn-lt"/>
                <a:cs typeface="+mn-lt"/>
              </a:rPr>
              <a:t>métacognitive et collaborative</a:t>
            </a:r>
            <a:r>
              <a:rPr lang="fr-FR" sz="1600" dirty="0">
                <a:solidFill>
                  <a:schemeClr val="tx1"/>
                </a:solidFill>
                <a:ea typeface="+mn-lt"/>
                <a:cs typeface="+mn-lt"/>
              </a:rPr>
              <a:t>, ce dispositif doit permettre aux élèves de mieux comprendre l</a:t>
            </a:r>
            <a:r>
              <a:rPr lang="fr-FR" sz="1600" b="1" dirty="0">
                <a:solidFill>
                  <a:schemeClr val="tx1"/>
                </a:solidFill>
                <a:ea typeface="+mn-lt"/>
                <a:cs typeface="+mn-lt"/>
              </a:rPr>
              <a:t>e fonctionnement du cerveau </a:t>
            </a:r>
            <a:r>
              <a:rPr lang="fr-FR" sz="1600" dirty="0">
                <a:solidFill>
                  <a:schemeClr val="tx1"/>
                </a:solidFill>
                <a:ea typeface="+mn-lt"/>
                <a:cs typeface="+mn-lt"/>
              </a:rPr>
              <a:t>dans les processus d’apprentissages pour développer un </a:t>
            </a:r>
            <a:r>
              <a:rPr lang="fr-FR" sz="1600" b="1" dirty="0">
                <a:solidFill>
                  <a:schemeClr val="tx1"/>
                </a:solidFill>
                <a:ea typeface="+mn-lt"/>
                <a:cs typeface="+mn-lt"/>
              </a:rPr>
              <a:t>état d’esprit dynamique</a:t>
            </a:r>
            <a:r>
              <a:rPr lang="fr-FR" sz="1600" dirty="0">
                <a:solidFill>
                  <a:schemeClr val="tx1"/>
                </a:solidFill>
                <a:ea typeface="+mn-lt"/>
                <a:cs typeface="+mn-lt"/>
              </a:rPr>
              <a:t>, </a:t>
            </a:r>
            <a:r>
              <a:rPr lang="fr-FR" sz="1600" b="1" dirty="0">
                <a:solidFill>
                  <a:schemeClr val="tx1"/>
                </a:solidFill>
                <a:ea typeface="+mn-lt"/>
                <a:cs typeface="+mn-lt"/>
              </a:rPr>
              <a:t>mieux mémoriser et développer ses compétences  attentionnelles. </a:t>
            </a:r>
          </a:p>
          <a:p>
            <a:pPr algn="just"/>
            <a:endParaRPr lang="fr-FR" sz="1600" dirty="0">
              <a:solidFill>
                <a:schemeClr val="tx1"/>
              </a:solidFill>
              <a:ea typeface="+mn-lt"/>
              <a:cs typeface="+mn-lt"/>
            </a:endParaRPr>
          </a:p>
          <a:p>
            <a:pPr algn="just"/>
            <a:r>
              <a:rPr lang="fr-FR" sz="1600" dirty="0">
                <a:solidFill>
                  <a:schemeClr val="tx1"/>
                </a:solidFill>
                <a:ea typeface="+mn-lt"/>
                <a:cs typeface="+mn-lt"/>
              </a:rPr>
              <a:t>L’effet escompté étant d’agir sur </a:t>
            </a:r>
            <a:r>
              <a:rPr lang="fr-FR" sz="1600" b="1" dirty="0">
                <a:solidFill>
                  <a:schemeClr val="tx1"/>
                </a:solidFill>
                <a:ea typeface="+mn-lt"/>
                <a:cs typeface="+mn-lt"/>
              </a:rPr>
              <a:t>la réussite </a:t>
            </a:r>
            <a:r>
              <a:rPr lang="fr-FR" sz="1600" dirty="0">
                <a:solidFill>
                  <a:schemeClr val="tx1"/>
                </a:solidFill>
                <a:ea typeface="+mn-lt"/>
                <a:cs typeface="+mn-lt"/>
              </a:rPr>
              <a:t>scolaire  et </a:t>
            </a:r>
            <a:r>
              <a:rPr lang="fr-FR" sz="1600" b="1" dirty="0">
                <a:solidFill>
                  <a:schemeClr val="tx1"/>
                </a:solidFill>
                <a:ea typeface="+mn-lt"/>
                <a:cs typeface="+mn-lt"/>
              </a:rPr>
              <a:t>l’autonomie </a:t>
            </a:r>
            <a:r>
              <a:rPr lang="fr-FR" sz="1600" dirty="0">
                <a:solidFill>
                  <a:schemeClr val="tx1"/>
                </a:solidFill>
                <a:ea typeface="+mn-lt"/>
                <a:cs typeface="+mn-lt"/>
              </a:rPr>
              <a:t>des élèves.</a:t>
            </a:r>
            <a:endParaRPr lang="fr-FR" sz="16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4" name="Rectangle à coins arrondis 22">
            <a:extLst>
              <a:ext uri="{FF2B5EF4-FFF2-40B4-BE49-F238E27FC236}">
                <a16:creationId xmlns:a16="http://schemas.microsoft.com/office/drawing/2014/main" id="{5B41B6A0-72C0-A348-9816-760701DC9398}"/>
              </a:ext>
            </a:extLst>
          </p:cNvPr>
          <p:cNvSpPr/>
          <p:nvPr/>
        </p:nvSpPr>
        <p:spPr>
          <a:xfrm>
            <a:off x="6863344" y="2323251"/>
            <a:ext cx="5090574" cy="465859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1" rIns="91440" bIns="45721" rtlCol="0" anchor="t"/>
          <a:lstStyle/>
          <a:p>
            <a:pPr algn="ctr"/>
            <a:r>
              <a:rPr lang="fr-FR" sz="1801" b="1" dirty="0">
                <a:solidFill>
                  <a:srgbClr val="1D4999"/>
                </a:solidFill>
                <a:latin typeface="Candara"/>
              </a:rPr>
              <a:t>Les objectifs</a:t>
            </a:r>
          </a:p>
          <a:p>
            <a:pPr algn="ctr"/>
            <a:endParaRPr lang="fr-FR" sz="1801" b="1" dirty="0">
              <a:solidFill>
                <a:srgbClr val="1D4999"/>
              </a:solidFill>
              <a:latin typeface="Candara" panose="020E0502030303020204" pitchFamily="34" charset="0"/>
            </a:endParaRPr>
          </a:p>
          <a:p>
            <a:pPr algn="ctr"/>
            <a:r>
              <a:rPr lang="fr-FR" sz="1801" dirty="0">
                <a:solidFill>
                  <a:schemeClr val="tx1"/>
                </a:solidFill>
              </a:rPr>
              <a:t>Agir sur l’état d’esprit et la représentation que les élèves ont d’eux-mêmes.</a:t>
            </a:r>
            <a:endParaRPr lang="fr-FR" sz="1801" dirty="0">
              <a:solidFill>
                <a:schemeClr val="tx1"/>
              </a:solidFill>
              <a:cs typeface="Calibri"/>
            </a:endParaRPr>
          </a:p>
          <a:p>
            <a:pPr algn="ctr"/>
            <a:endParaRPr lang="fr-FR" sz="180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fr-FR" sz="1801" dirty="0">
                <a:solidFill>
                  <a:schemeClr val="tx1"/>
                </a:solidFill>
                <a:cs typeface="Calibri"/>
              </a:rPr>
              <a:t>Apporter des connaissances et outils sur le fonctionnement cognitif: fonctions exécutives et mémorisation.  </a:t>
            </a:r>
          </a:p>
          <a:p>
            <a:pPr algn="ctr"/>
            <a:endParaRPr lang="fr-FR" sz="180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fr-FR" sz="1801" dirty="0">
                <a:solidFill>
                  <a:schemeClr val="tx1"/>
                </a:solidFill>
                <a:cs typeface="Calibri"/>
              </a:rPr>
              <a:t>Développer ses compétences métacognitives dans le travail collaboratif (mentorat)</a:t>
            </a:r>
          </a:p>
          <a:p>
            <a:pPr algn="ctr"/>
            <a:endParaRPr lang="fr-FR" sz="1801" dirty="0">
              <a:solidFill>
                <a:schemeClr val="tx1"/>
              </a:solidFill>
              <a:cs typeface="Calibri"/>
            </a:endParaRPr>
          </a:p>
          <a:p>
            <a:pPr algn="ctr"/>
            <a:endParaRPr lang="fr-FR" sz="180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fr-FR" sz="1801" dirty="0">
                <a:solidFill>
                  <a:schemeClr val="tx1"/>
                </a:solidFill>
                <a:cs typeface="Calibri"/>
              </a:rPr>
              <a:t>AUTONOMIE/REUSSITE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1F85092A-E03E-4140-9AC8-4F4139DFBFF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98968" flipH="1" flipV="1">
            <a:off x="7881686" y="2674588"/>
            <a:ext cx="400810" cy="400810"/>
          </a:xfrm>
          <a:prstGeom prst="rect">
            <a:avLst/>
          </a:prstGeom>
        </p:spPr>
      </p:pic>
      <p:sp>
        <p:nvSpPr>
          <p:cNvPr id="18" name="Flèche : bas 17">
            <a:extLst>
              <a:ext uri="{FF2B5EF4-FFF2-40B4-BE49-F238E27FC236}">
                <a16:creationId xmlns:a16="http://schemas.microsoft.com/office/drawing/2014/main" id="{4634B92F-A3F7-6B4A-B64D-47C1F35390A2}"/>
              </a:ext>
            </a:extLst>
          </p:cNvPr>
          <p:cNvSpPr/>
          <p:nvPr/>
        </p:nvSpPr>
        <p:spPr>
          <a:xfrm>
            <a:off x="9285766" y="5449185"/>
            <a:ext cx="753141" cy="673395"/>
          </a:xfrm>
          <a:prstGeom prst="downArrow">
            <a:avLst>
              <a:gd name="adj1" fmla="val 10303"/>
              <a:gd name="adj2" fmla="val 615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28908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9244994B7BBD4C8CDFA253D5F268B0" ma:contentTypeVersion="11" ma:contentTypeDescription="Crée un document." ma:contentTypeScope="" ma:versionID="27f0c4a85753e6ef92aba102703acbc3">
  <xsd:schema xmlns:xsd="http://www.w3.org/2001/XMLSchema" xmlns:xs="http://www.w3.org/2001/XMLSchema" xmlns:p="http://schemas.microsoft.com/office/2006/metadata/properties" xmlns:ns2="327df5f3-c3b1-4ab9-9468-2b0071cf57e6" xmlns:ns3="8cfad4ef-60b1-4700-ab0b-b42a5b1a57cc" targetNamespace="http://schemas.microsoft.com/office/2006/metadata/properties" ma:root="true" ma:fieldsID="88dbb893be9e94409340a6f375446f00" ns2:_="" ns3:_="">
    <xsd:import namespace="327df5f3-c3b1-4ab9-9468-2b0071cf57e6"/>
    <xsd:import namespace="8cfad4ef-60b1-4700-ab0b-b42a5b1a57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7df5f3-c3b1-4ab9-9468-2b0071cf57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fad4ef-60b1-4700-ab0b-b42a5b1a57c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060CDF-F7AA-442C-9E57-74B600A43D6A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806280FF-5A18-4B33-9371-50E14FA95B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D3F13A-9CB0-4B4C-BC12-54D5AFFD25EC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27df5f3-c3b1-4ab9-9468-2b0071cf57e6"/>
    <ds:schemaRef ds:uri="8cfad4ef-60b1-4700-ab0b-b42a5b1a57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790</TotalTime>
  <Words>1176</Words>
  <Application>Microsoft Office PowerPoint</Application>
  <PresentationFormat>Grand écran</PresentationFormat>
  <Paragraphs>161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Lison</dc:creator>
  <cp:lastModifiedBy>Mohamed AJDIR</cp:lastModifiedBy>
  <cp:revision>40</cp:revision>
  <dcterms:created xsi:type="dcterms:W3CDTF">2019-11-08T10:50:08Z</dcterms:created>
  <dcterms:modified xsi:type="dcterms:W3CDTF">2021-04-12T19:54:21Z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97DC21C0-F9E9-4FF3-8374-D1DB07642DBE</vt:lpwstr>
  </property>
  <property fmtid="{D5CDD505-2E9C-101B-9397-08002B2CF9AE}" pid="3" name="ArticulatePath">
    <vt:lpwstr>Présentation1</vt:lpwstr>
  </property>
  <property fmtid="{D5CDD505-2E9C-101B-9397-08002B2CF9AE}" pid="4" name="ContentTypeId">
    <vt:lpwstr>0x0101009D9244994B7BBD4C8CDFA253D5F268B0</vt:lpwstr>
  </property>
</Properties>
</file>